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omments/modernComment_102_4479524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7"/>
  </p:notesMasterIdLst>
  <p:sldIdLst>
    <p:sldId id="258"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8EA4B1B-CC0F-02F4-90A1-B0960135516A}" name="Andrew Nini" initials="AN" userId="S::andrew.nini@gbi.co::f56542a6-781f-499b-85d0-942aeac73372" providerId="AD"/>
  <p188:author id="{B45D7425-C18B-F363-FBB1-20C057833E1B}" name="Frank Nunziata" initials="FN" userId="S::frank.nunziata@gbi.co::9d697c77-5c28-465a-99fd-ebb9d692e578" providerId="AD"/>
  <p188:author id="{108520D6-91AA-E153-40B3-FDCDFB7F5AAE}" name="Aparna Chandrashekar" initials="AC" userId="S::aparna.chandrashekar@gbi.co::4623fb24-4c66-4190-bdb7-389390ab70e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BC2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1B780C-CB25-BCBB-D611-2981B6C56AA2}" v="101" dt="2026-06-26T14:41:29.783"/>
    <p1510:client id="{800A1274-94B5-1CCA-81C2-84A1275112DC}" v="2" dt="2026-06-26T14:57:24.844"/>
    <p1510:client id="{91163B09-6F95-E521-4D4C-7E1B8FF6B95E}" v="2" dt="2026-06-26T15:31:38.580"/>
    <p1510:client id="{AF3093B3-CAC1-BB52-C1F4-CA41A7BD5E13}" v="8" dt="2026-06-24T19:13:13.275"/>
    <p1510:client id="{D006E658-3178-4960-788E-FB116D7996B3}" v="430" dt="2026-06-25T17:33:08.581"/>
    <p1510:client id="{FB3D5D63-55CE-5042-41E6-D0C3D584FB28}" v="2" dt="2026-06-24T17:59:20.239"/>
    <p1510:client id="{FBDB2611-E3B4-5E35-6FC9-2AC72C05E4DE}" v="8" dt="2026-06-25T21:57:27.1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comments/modernComment_102_44795243.xml><?xml version="1.0" encoding="utf-8"?>
<p188:cmLst xmlns:a="http://schemas.openxmlformats.org/drawingml/2006/main" xmlns:r="http://schemas.openxmlformats.org/officeDocument/2006/relationships" xmlns:p188="http://schemas.microsoft.com/office/powerpoint/2018/8/main">
  <p188:cm id="{A1EFA81A-CF6A-4CFA-ABE4-2BD9EBDFE6F5}" authorId="{A8EA4B1B-CC0F-02F4-90A1-B0960135516A}" created="2026-06-24T15:46:35.152">
    <ac:txMkLst xmlns:ac="http://schemas.microsoft.com/office/drawing/2013/main/command">
      <pc:docMk xmlns:pc="http://schemas.microsoft.com/office/powerpoint/2013/main/command"/>
      <pc:sldMk xmlns:pc="http://schemas.microsoft.com/office/powerpoint/2013/main/command" cId="1148801603" sldId="258"/>
      <ac:spMk id="28" creationId="{8FB95E6E-84D0-55F9-9A33-699170D3CB4C}"/>
      <ac:txMk cp="44">
        <ac:context len="66" hash="3275232198"/>
      </ac:txMk>
    </ac:txMkLst>
    <p188:pos x="1371600" y="660400"/>
    <p188:txBody>
      <a:bodyPr/>
      <a:lstStyle/>
      <a:p>
        <a:r>
          <a:rPr lang="en-US"/>
          <a:t>change to order entry </a:t>
        </a:r>
      </a:p>
    </p188:txBody>
    <p188:extLst>
      <p:ext xmlns:p="http://schemas.openxmlformats.org/presentationml/2006/main" uri="{57CB4572-C831-44C2-8A1C-0ADB6CCDFE69}">
        <p223:reactions xmlns:p223="http://schemas.microsoft.com/office/powerpoint/2022/03/main">
          <p223:rxn type="👍">
            <p223:instance time="2026-06-24T16:37:25.251" authorId="{108520D6-91AA-E153-40B3-FDCDFB7F5AAE}"/>
          </p223:rxn>
        </p223:reactions>
      </p:ext>
    </p188:extLst>
  </p188:cm>
  <p188:cm id="{0AB8ED16-1D6C-431D-BAD7-2FEB5BCA3BDE}" authorId="{A8EA4B1B-CC0F-02F4-90A1-B0960135516A}" created="2026-06-24T15:47:25.515">
    <ac:txMkLst xmlns:ac="http://schemas.microsoft.com/office/drawing/2013/main/command">
      <pc:docMk xmlns:pc="http://schemas.microsoft.com/office/powerpoint/2013/main/command"/>
      <pc:sldMk xmlns:pc="http://schemas.microsoft.com/office/powerpoint/2013/main/command" cId="1148801603" sldId="258"/>
      <ac:spMk id="3" creationId="{94BAD681-15F7-7AEB-FFD4-B2741E6AC6DB}"/>
      <ac:txMk cp="0">
        <ac:context len="33" hash="1566884274"/>
      </ac:txMk>
    </ac:txMkLst>
    <p188:pos x="2452914" y="195942"/>
    <p188:txBody>
      <a:bodyPr/>
      <a:lstStyle/>
      <a:p>
        <a:r>
          <a:rPr lang="en-US"/>
          <a:t>Remove this </a:t>
        </a:r>
      </a:p>
    </p188:txBody>
    <p188:extLst>
      <p:ext xmlns:p="http://schemas.openxmlformats.org/presentationml/2006/main" uri="{57CB4572-C831-44C2-8A1C-0ADB6CCDFE69}">
        <p223:reactions xmlns:p223="http://schemas.microsoft.com/office/powerpoint/2022/03/main">
          <p223:rxn type="👍">
            <p223:instance time="2026-06-24T16:37:24.282" authorId="{108520D6-91AA-E153-40B3-FDCDFB7F5AAE}"/>
          </p223:rxn>
        </p223:reactions>
      </p:ext>
    </p188:extLst>
  </p188:cm>
  <p188:cm id="{8F9091C8-8164-48FD-9416-E5362F566474}" authorId="{A8EA4B1B-CC0F-02F4-90A1-B0960135516A}" created="2026-06-24T19:05:59.011">
    <ac:txMkLst xmlns:ac="http://schemas.microsoft.com/office/drawing/2013/main/command">
      <pc:docMk xmlns:pc="http://schemas.microsoft.com/office/powerpoint/2013/main/command"/>
      <pc:sldMk xmlns:pc="http://schemas.microsoft.com/office/powerpoint/2013/main/command" cId="1148801603" sldId="258"/>
      <ac:spMk id="146" creationId="{D9B39E1A-D2C2-4C47-ED97-44703896431E}"/>
      <ac:txMk cp="0" len="35">
        <ac:context len="36" hash="3931319074"/>
      </ac:txMk>
    </ac:txMkLst>
    <p188:pos x="1400628" y="181428"/>
    <p188:txBody>
      <a:bodyPr/>
      <a:lstStyle/>
      <a:p>
        <a:r>
          <a:rPr lang="en-US"/>
          <a:t>1:1 Allocation no shared ownership </a:t>
        </a:r>
      </a:p>
    </p188:txBody>
  </p188:cm>
  <p188:cm id="{81152396-3395-4B65-95FB-EC0017DFAADB}" authorId="{A8EA4B1B-CC0F-02F4-90A1-B0960135516A}" created="2026-06-24T19:06:23.012">
    <ac:txMkLst xmlns:ac="http://schemas.microsoft.com/office/drawing/2013/main/command">
      <pc:docMk xmlns:pc="http://schemas.microsoft.com/office/powerpoint/2013/main/command"/>
      <pc:sldMk xmlns:pc="http://schemas.microsoft.com/office/powerpoint/2013/main/command" cId="1148801603" sldId="258"/>
      <ac:spMk id="150" creationId="{BE3F3FCA-2B8B-D3FF-A5E6-5599AE8AD8C3}"/>
      <ac:txMk cp="0" len="24">
        <ac:context len="26" hash="3970579293"/>
      </ac:txMk>
    </ac:txMkLst>
    <p188:pos x="1487714" y="181428"/>
    <p188:txBody>
      <a:bodyPr/>
      <a:lstStyle/>
      <a:p>
        <a:r>
          <a:rPr lang="en-US"/>
          <a:t>QTRLY
 physical Audits </a:t>
        </a:r>
      </a:p>
    </p188:txBody>
  </p188:cm>
  <p188:cm id="{FCCB3C04-3017-4932-8547-56D1882122DB}" authorId="{A8EA4B1B-CC0F-02F4-90A1-B0960135516A}" created="2026-06-24T19:07:02.545">
    <ac:txMkLst xmlns:ac="http://schemas.microsoft.com/office/drawing/2013/main/command">
      <pc:docMk xmlns:pc="http://schemas.microsoft.com/office/powerpoint/2013/main/command"/>
      <pc:sldMk xmlns:pc="http://schemas.microsoft.com/office/powerpoint/2013/main/command" cId="1148801603" sldId="258"/>
      <ac:spMk id="154" creationId="{F92A5A7F-C7E6-7120-43C1-469327BCC0D2}"/>
      <ac:txMk cp="0" len="35">
        <ac:context len="37" hash="88523166"/>
      </ac:txMk>
    </ac:txMkLst>
    <p188:pos x="449942" y="188685"/>
    <p188:txBody>
      <a:bodyPr/>
      <a:lstStyle/>
      <a:p>
        <a:r>
          <a:rPr lang="en-US"/>
          <a:t>Fully insured and fully deliverable</a:t>
        </a:r>
      </a:p>
    </p188:txBody>
  </p188:cm>
  <p188:cm id="{A949D250-B5DE-4963-90DE-E56A43516206}" authorId="{A8EA4B1B-CC0F-02F4-90A1-B0960135516A}" created="2026-06-24T19:13:13.275">
    <ac:txMkLst xmlns:ac="http://schemas.microsoft.com/office/drawing/2013/main/command">
      <pc:docMk xmlns:pc="http://schemas.microsoft.com/office/powerpoint/2013/main/command"/>
      <pc:sldMk xmlns:pc="http://schemas.microsoft.com/office/powerpoint/2013/main/command" cId="1148801603" sldId="258"/>
      <ac:spMk id="158" creationId="{5B116B82-D5D0-E406-5CCA-914A79E77BA0}"/>
      <ac:txMk cp="0" len="9">
        <ac:context len="31" hash="403512684"/>
      </ac:txMk>
    </ac:txMkLst>
    <p188:pos x="732971" y="145142"/>
    <p188:replyLst>
      <p188:reply id="{12544D1B-0E1A-4E25-A130-999E942DAAAD}" authorId="{108520D6-91AA-E153-40B3-FDCDFB7F5AAE}" created="2026-06-26T13:29:43.394">
        <p188:txBody>
          <a:bodyPr/>
          <a:lstStyle/>
          <a:p>
            <a:r>
              <a:rPr lang="en-US"/>
              <a:t>Haven't mentioned it anywhere </a:t>
            </a:r>
          </a:p>
        </p188:txBody>
      </p188:reply>
    </p188:replyLst>
    <p188:txBody>
      <a:bodyPr/>
      <a:lstStyle/>
      <a:p>
        <a:r>
          <a:rPr lang="en-US"/>
          <a:t>We dont have any Sovereign vaults </a:t>
        </a:r>
      </a:p>
    </p188:txBody>
  </p188:cm>
  <p188:cm id="{4F4CEA9E-A669-4EAE-8590-14FDE1B21BEB}" authorId="{A8EA4B1B-CC0F-02F4-90A1-B0960135516A}" created="2026-06-25T21:57:27.170">
    <ac:deMkLst xmlns:ac="http://schemas.microsoft.com/office/drawing/2013/main/command">
      <pc:docMk xmlns:pc="http://schemas.microsoft.com/office/powerpoint/2013/main/command"/>
      <pc:sldMk xmlns:pc="http://schemas.microsoft.com/office/powerpoint/2013/main/command" cId="1148801603" sldId="258"/>
      <ac:picMk id="2" creationId="{87406736-F378-94CE-27A4-8B29B695D3F7}"/>
    </ac:deMkLst>
    <p188:txBody>
      <a:bodyPr/>
      <a:lstStyle/>
      <a:p>
        <a:r>
          <a:rPr lang="en-US"/>
          <a:t>Can we get a better looking bar picture?</a:t>
        </a:r>
      </a:p>
    </p188:txBody>
  </p188:cm>
  <p188:cm id="{1CC97175-81FD-4CDC-8A02-1CA39EECDBD2}" authorId="{108520D6-91AA-E153-40B3-FDCDFB7F5AAE}" created="2026-06-26T13:28:53.487">
    <ac:txMkLst xmlns:ac="http://schemas.microsoft.com/office/drawing/2013/main/command">
      <pc:docMk xmlns:pc="http://schemas.microsoft.com/office/powerpoint/2013/main/command"/>
      <pc:sldMk xmlns:pc="http://schemas.microsoft.com/office/powerpoint/2013/main/command" cId="1148801603" sldId="258"/>
      <ac:spMk id="4" creationId="{2204E0F5-DD61-0D39-E94E-2CE7608359E3}"/>
      <ac:txMk cp="0" len="144">
        <ac:context len="145" hash="420567467"/>
      </ac:txMk>
    </ac:txMkLst>
    <p188:pos x="8962571" y="217714"/>
    <p188:txBody>
      <a:bodyPr/>
      <a:lstStyle/>
      <a:p>
        <a:r>
          <a:rPr lang="en-US"/>
          <a:t>Make this the header? [@Andrew Nini]</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C281F100-AA33-477F-88B7-F40E8D0BEA34}" type="datetimeFigureOut">
              <a:t>10/28/2026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A386E209-F057-478C-B40D-19627F6374D3}" type="slidenum">
              <a:t>‹#›</a:t>
            </a:fld>
            <a:endParaRPr lang="en-US"/>
          </a:p>
        </p:txBody>
      </p:sp>
    </p:spTree>
    <p:extLst>
      <p:ext uri="{BB962C8B-B14F-4D97-AF65-F5344CB8AC3E}">
        <p14:creationId xmlns:p14="http://schemas.microsoft.com/office/powerpoint/2010/main" val="244127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02_447952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3">
            <a:extLst>
              <a:ext uri="{FF2B5EF4-FFF2-40B4-BE49-F238E27FC236}">
                <a16:creationId xmlns:a16="http://schemas.microsoft.com/office/drawing/2014/main" id="{94BAD681-15F7-7AEB-FFD4-B2741E6AC6DB}"/>
              </a:ext>
            </a:extLst>
          </p:cNvPr>
          <p:cNvSpPr/>
          <p:nvPr/>
        </p:nvSpPr>
        <p:spPr>
          <a:xfrm>
            <a:off x="256032" y="162270"/>
            <a:ext cx="11430000" cy="585216"/>
          </a:xfrm>
          <a:prstGeom prst="rect">
            <a:avLst/>
          </a:prstGeom>
          <a:noFill/>
          <a:ln/>
        </p:spPr>
        <p:txBody>
          <a:bodyPr wrap="square" lIns="0" tIns="0" rIns="0" bIns="0" rtlCol="0" anchor="ctr"/>
          <a:lstStyle/>
          <a:p>
            <a:r>
              <a:rPr lang="en-US" sz="2800" b="1">
                <a:solidFill>
                  <a:srgbClr val="0A1628"/>
                </a:solidFill>
                <a:latin typeface="Cambria"/>
                <a:ea typeface="Cambria"/>
              </a:rPr>
              <a:t>Physical Precious Metals Program</a:t>
            </a:r>
          </a:p>
        </p:txBody>
      </p:sp>
      <p:sp>
        <p:nvSpPr>
          <p:cNvPr id="4" name="TextBox 3">
            <a:extLst>
              <a:ext uri="{FF2B5EF4-FFF2-40B4-BE49-F238E27FC236}">
                <a16:creationId xmlns:a16="http://schemas.microsoft.com/office/drawing/2014/main" id="{2204E0F5-DD61-0D39-E94E-2CE7608359E3}"/>
              </a:ext>
            </a:extLst>
          </p:cNvPr>
          <p:cNvSpPr txBox="1"/>
          <p:nvPr/>
        </p:nvSpPr>
        <p:spPr>
          <a:xfrm>
            <a:off x="203202" y="751114"/>
            <a:ext cx="1303382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solidFill>
                  <a:srgbClr val="000000"/>
                </a:solidFill>
                <a:ea typeface="+mn-lt"/>
                <a:cs typeface="+mn-lt"/>
              </a:rPr>
              <a:t>Allocate, trade</a:t>
            </a:r>
            <a:r>
              <a:rPr lang="en-US" sz="1200" i="1" u="none" strike="noStrike" baseline="0">
                <a:solidFill>
                  <a:srgbClr val="000000"/>
                </a:solidFill>
                <a:ea typeface="+mn-lt"/>
                <a:cs typeface="+mn-lt"/>
              </a:rPr>
              <a:t>, </a:t>
            </a:r>
            <a:r>
              <a:rPr lang="en-US" sz="1200" i="1">
                <a:solidFill>
                  <a:srgbClr val="000000"/>
                </a:solidFill>
                <a:ea typeface="+mn-lt"/>
                <a:cs typeface="+mn-lt"/>
              </a:rPr>
              <a:t>and report physical </a:t>
            </a:r>
            <a:r>
              <a:rPr lang="en-US" sz="1200" i="1" u="none" strike="noStrike" baseline="0">
                <a:solidFill>
                  <a:srgbClr val="000000"/>
                </a:solidFill>
                <a:ea typeface="+mn-lt"/>
                <a:cs typeface="+mn-lt"/>
              </a:rPr>
              <a:t>precious metals </a:t>
            </a:r>
            <a:r>
              <a:rPr lang="en-US" sz="1200" i="1">
                <a:solidFill>
                  <a:srgbClr val="000000"/>
                </a:solidFill>
                <a:ea typeface="+mn-lt"/>
                <a:cs typeface="+mn-lt"/>
              </a:rPr>
              <a:t>inside the workflows you already use — no new accounts</a:t>
            </a:r>
            <a:r>
              <a:rPr lang="en-US" sz="1200" i="1" u="none" strike="noStrike" baseline="0">
                <a:solidFill>
                  <a:srgbClr val="000000"/>
                </a:solidFill>
                <a:ea typeface="+mn-lt"/>
                <a:cs typeface="+mn-lt"/>
              </a:rPr>
              <a:t>, </a:t>
            </a:r>
            <a:r>
              <a:rPr lang="en-US" sz="1200" i="1">
                <a:solidFill>
                  <a:srgbClr val="000000"/>
                </a:solidFill>
                <a:ea typeface="+mn-lt"/>
                <a:cs typeface="+mn-lt"/>
              </a:rPr>
              <a:t>no new logins</a:t>
            </a:r>
            <a:r>
              <a:rPr lang="en-US" sz="1200" i="1" u="none" strike="noStrike" baseline="0">
                <a:solidFill>
                  <a:srgbClr val="000000"/>
                </a:solidFill>
                <a:ea typeface="+mn-lt"/>
                <a:cs typeface="+mn-lt"/>
              </a:rPr>
              <a:t>, </a:t>
            </a:r>
            <a:r>
              <a:rPr lang="en-US" sz="1200" i="1">
                <a:solidFill>
                  <a:srgbClr val="000000"/>
                </a:solidFill>
                <a:ea typeface="+mn-lt"/>
                <a:cs typeface="+mn-lt"/>
              </a:rPr>
              <a:t>no operational lift</a:t>
            </a:r>
            <a:r>
              <a:rPr lang="en-US" sz="1200" i="1" u="none" strike="noStrike" baseline="0">
                <a:solidFill>
                  <a:srgbClr val="000000"/>
                </a:solidFill>
                <a:ea typeface="+mn-lt"/>
                <a:cs typeface="+mn-lt"/>
              </a:rPr>
              <a:t>.</a:t>
            </a:r>
            <a:endParaRPr lang="en-US" i="1">
              <a:solidFill>
                <a:srgbClr val="000000"/>
              </a:solidFill>
              <a:ea typeface="+mn-lt"/>
              <a:cs typeface="+mn-lt"/>
            </a:endParaRPr>
          </a:p>
        </p:txBody>
      </p:sp>
      <p:sp>
        <p:nvSpPr>
          <p:cNvPr id="6" name="Shape 6">
            <a:extLst>
              <a:ext uri="{FF2B5EF4-FFF2-40B4-BE49-F238E27FC236}">
                <a16:creationId xmlns:a16="http://schemas.microsoft.com/office/drawing/2014/main" id="{C69B95CC-15B3-15A8-0D00-1F0305152382}"/>
              </a:ext>
            </a:extLst>
          </p:cNvPr>
          <p:cNvSpPr/>
          <p:nvPr/>
        </p:nvSpPr>
        <p:spPr>
          <a:xfrm>
            <a:off x="0" y="1196122"/>
            <a:ext cx="12161520" cy="20117"/>
          </a:xfrm>
          <a:prstGeom prst="rect">
            <a:avLst/>
          </a:prstGeom>
          <a:solidFill>
            <a:srgbClr val="002244"/>
          </a:solidFill>
          <a:ln w="12700">
            <a:solidFill>
              <a:srgbClr val="002244"/>
            </a:solidFill>
            <a:prstDash val="solid"/>
          </a:ln>
        </p:spPr>
      </p:sp>
      <p:sp>
        <p:nvSpPr>
          <p:cNvPr id="8" name="Shape 6">
            <a:extLst>
              <a:ext uri="{FF2B5EF4-FFF2-40B4-BE49-F238E27FC236}">
                <a16:creationId xmlns:a16="http://schemas.microsoft.com/office/drawing/2014/main" id="{E66047C4-6B32-046A-CC54-F20785D7E8BA}"/>
              </a:ext>
            </a:extLst>
          </p:cNvPr>
          <p:cNvSpPr/>
          <p:nvPr/>
        </p:nvSpPr>
        <p:spPr>
          <a:xfrm>
            <a:off x="29029" y="-1306"/>
            <a:ext cx="12161520" cy="20117"/>
          </a:xfrm>
          <a:prstGeom prst="rect">
            <a:avLst/>
          </a:prstGeom>
          <a:solidFill>
            <a:srgbClr val="002244"/>
          </a:solidFill>
          <a:ln w="12700">
            <a:solidFill>
              <a:srgbClr val="002244"/>
            </a:solidFill>
            <a:prstDash val="solid"/>
          </a:ln>
        </p:spPr>
      </p:sp>
      <p:sp>
        <p:nvSpPr>
          <p:cNvPr id="10" name="Text 7">
            <a:extLst>
              <a:ext uri="{FF2B5EF4-FFF2-40B4-BE49-F238E27FC236}">
                <a16:creationId xmlns:a16="http://schemas.microsoft.com/office/drawing/2014/main" id="{5A5B2652-B806-8D06-CC65-7A1DC84D4D0C}"/>
              </a:ext>
            </a:extLst>
          </p:cNvPr>
          <p:cNvSpPr/>
          <p:nvPr/>
        </p:nvSpPr>
        <p:spPr>
          <a:xfrm>
            <a:off x="394208" y="1499907"/>
            <a:ext cx="6949440" cy="219456"/>
          </a:xfrm>
          <a:prstGeom prst="rect">
            <a:avLst/>
          </a:prstGeom>
          <a:noFill/>
          <a:ln/>
        </p:spPr>
        <p:txBody>
          <a:bodyPr wrap="square" lIns="91440" tIns="45720" rIns="91440" bIns="45720" rtlCol="0" anchor="ctr"/>
          <a:lstStyle/>
          <a:p>
            <a:pPr marL="0" indent="0">
              <a:buNone/>
            </a:pPr>
            <a:r>
              <a:rPr lang="en-US" sz="1100" b="1" kern="0" spc="80">
                <a:solidFill>
                  <a:srgbClr val="002244"/>
                </a:solidFill>
                <a:latin typeface="Calibri"/>
                <a:ea typeface="Calibri"/>
                <a:cs typeface="Calibri"/>
              </a:rPr>
              <a:t>CLIENT VALUE &amp; ASSET RETENTION</a:t>
            </a:r>
            <a:endParaRPr lang="en-US" sz="1100">
              <a:latin typeface="Calibri"/>
              <a:ea typeface="Calibri"/>
              <a:cs typeface="Calibri"/>
            </a:endParaRPr>
          </a:p>
        </p:txBody>
      </p:sp>
      <p:sp>
        <p:nvSpPr>
          <p:cNvPr id="12" name="Shape 8">
            <a:extLst>
              <a:ext uri="{FF2B5EF4-FFF2-40B4-BE49-F238E27FC236}">
                <a16:creationId xmlns:a16="http://schemas.microsoft.com/office/drawing/2014/main" id="{4EB61A57-17C5-20A8-8A22-8C1D628F8B9E}"/>
              </a:ext>
            </a:extLst>
          </p:cNvPr>
          <p:cNvSpPr/>
          <p:nvPr/>
        </p:nvSpPr>
        <p:spPr>
          <a:xfrm>
            <a:off x="191007" y="1984973"/>
            <a:ext cx="86070" cy="100584"/>
          </a:xfrm>
          <a:prstGeom prst="rect">
            <a:avLst/>
          </a:prstGeom>
          <a:solidFill>
            <a:srgbClr val="C5A059"/>
          </a:solidFill>
          <a:ln w="12700">
            <a:solidFill>
              <a:srgbClr val="C5A059"/>
            </a:solidFill>
            <a:prstDash val="solid"/>
          </a:ln>
        </p:spPr>
      </p:sp>
      <p:sp>
        <p:nvSpPr>
          <p:cNvPr id="14" name="Text 9">
            <a:extLst>
              <a:ext uri="{FF2B5EF4-FFF2-40B4-BE49-F238E27FC236}">
                <a16:creationId xmlns:a16="http://schemas.microsoft.com/office/drawing/2014/main" id="{14D7097C-A66A-4BBA-3A73-0D6AD875D8E6}"/>
              </a:ext>
            </a:extLst>
          </p:cNvPr>
          <p:cNvSpPr/>
          <p:nvPr/>
        </p:nvSpPr>
        <p:spPr>
          <a:xfrm>
            <a:off x="442976" y="1873939"/>
            <a:ext cx="6492240" cy="603504"/>
          </a:xfrm>
          <a:prstGeom prst="rect">
            <a:avLst/>
          </a:prstGeom>
          <a:noFill/>
          <a:ln/>
        </p:spPr>
        <p:txBody>
          <a:bodyPr wrap="square" lIns="91440" tIns="45720" rIns="91440" bIns="45720" rtlCol="0" anchor="ctr"/>
          <a:lstStyle/>
          <a:p>
            <a:r>
              <a:rPr lang="en-US" sz="1200" b="1">
                <a:solidFill>
                  <a:srgbClr val="1E293B"/>
                </a:solidFill>
                <a:ea typeface="+mn-lt"/>
                <a:cs typeface="+mn-lt"/>
              </a:rPr>
              <a:t>Keep It on Platform</a:t>
            </a:r>
            <a:br>
              <a:rPr lang="en-US" sz="1200" b="1">
                <a:solidFill>
                  <a:srgbClr val="1E293B"/>
                </a:solidFill>
                <a:ea typeface="+mn-lt"/>
                <a:cs typeface="+mn-lt"/>
              </a:rPr>
            </a:br>
            <a:r>
              <a:rPr lang="en-US" sz="1200">
                <a:solidFill>
                  <a:schemeClr val="bg2">
                    <a:lumMod val="10000"/>
                  </a:schemeClr>
                </a:solidFill>
                <a:ea typeface="+mn-lt"/>
                <a:cs typeface="+mn-lt"/>
              </a:rPr>
              <a:t>Client precious metals allocations held, reported, and billed through your existing ecosystem. No leakage to retail dealers or contra firms.</a:t>
            </a:r>
          </a:p>
        </p:txBody>
      </p:sp>
      <p:sp>
        <p:nvSpPr>
          <p:cNvPr id="18" name="Text 11">
            <a:extLst>
              <a:ext uri="{FF2B5EF4-FFF2-40B4-BE49-F238E27FC236}">
                <a16:creationId xmlns:a16="http://schemas.microsoft.com/office/drawing/2014/main" id="{9CE24C4D-B98F-E0EA-0883-63866960E1F8}"/>
              </a:ext>
            </a:extLst>
          </p:cNvPr>
          <p:cNvSpPr/>
          <p:nvPr/>
        </p:nvSpPr>
        <p:spPr>
          <a:xfrm>
            <a:off x="442976" y="2768309"/>
            <a:ext cx="6492240" cy="548640"/>
          </a:xfrm>
          <a:prstGeom prst="rect">
            <a:avLst/>
          </a:prstGeom>
          <a:noFill/>
          <a:ln/>
        </p:spPr>
        <p:txBody>
          <a:bodyPr wrap="square" lIns="91440" tIns="45720" rIns="91440" bIns="45720" rtlCol="0" anchor="ctr"/>
          <a:lstStyle/>
          <a:p>
            <a:r>
              <a:rPr lang="en-US" sz="1200" b="1">
                <a:solidFill>
                  <a:srgbClr val="1E293B"/>
                </a:solidFill>
                <a:ea typeface="+mn-lt"/>
                <a:cs typeface="+mn-lt"/>
              </a:rPr>
              <a:t>Streamlined Reporting</a:t>
            </a:r>
            <a:endParaRPr lang="en-US" sz="1200">
              <a:solidFill>
                <a:srgbClr val="000000"/>
              </a:solidFill>
              <a:latin typeface="Calibri"/>
              <a:ea typeface="Calibri"/>
              <a:cs typeface="Calibri"/>
            </a:endParaRPr>
          </a:p>
          <a:p>
            <a:r>
              <a:rPr lang="en-US" sz="1200">
                <a:ea typeface="+mn-lt"/>
                <a:cs typeface="+mn-lt"/>
              </a:rPr>
              <a:t>Physical bullion positions appear on monthly client statements like any other holding. Daily valuations can be monitored in real time, with consolidated reporting and full audit trails accessible through standard portfolio management workflows.</a:t>
            </a:r>
            <a:endParaRPr lang="en-US">
              <a:ea typeface="+mn-lt"/>
              <a:cs typeface="+mn-lt"/>
            </a:endParaRPr>
          </a:p>
        </p:txBody>
      </p:sp>
      <p:sp>
        <p:nvSpPr>
          <p:cNvPr id="20" name="Text 12">
            <a:extLst>
              <a:ext uri="{FF2B5EF4-FFF2-40B4-BE49-F238E27FC236}">
                <a16:creationId xmlns:a16="http://schemas.microsoft.com/office/drawing/2014/main" id="{22957C76-47DD-D837-B06D-EF46E3E612FB}"/>
              </a:ext>
            </a:extLst>
          </p:cNvPr>
          <p:cNvSpPr/>
          <p:nvPr/>
        </p:nvSpPr>
        <p:spPr>
          <a:xfrm>
            <a:off x="328894" y="4426567"/>
            <a:ext cx="6949440" cy="219456"/>
          </a:xfrm>
          <a:prstGeom prst="rect">
            <a:avLst/>
          </a:prstGeom>
          <a:noFill/>
          <a:ln/>
        </p:spPr>
        <p:txBody>
          <a:bodyPr wrap="square" lIns="91440" tIns="45720" rIns="91440" bIns="45720" rtlCol="0" anchor="ctr"/>
          <a:lstStyle/>
          <a:p>
            <a:r>
              <a:rPr lang="en-US" sz="1100" b="1" kern="0" spc="80">
                <a:solidFill>
                  <a:srgbClr val="002244"/>
                </a:solidFill>
                <a:ea typeface="+mn-lt"/>
                <a:cs typeface="+mn-lt"/>
              </a:rPr>
              <a:t>FOR YOUR FIRM</a:t>
            </a:r>
            <a:br>
              <a:rPr lang="en-US" sz="1100" b="1" kern="0" spc="80">
                <a:solidFill>
                  <a:srgbClr val="002244"/>
                </a:solidFill>
                <a:ea typeface="+mn-lt"/>
                <a:cs typeface="+mn-lt"/>
              </a:rPr>
            </a:br>
            <a:endParaRPr lang="en-US" sz="1100" b="1" kern="0" spc="80">
              <a:solidFill>
                <a:srgbClr val="002244"/>
              </a:solidFill>
              <a:ea typeface="+mn-lt"/>
              <a:cs typeface="+mn-lt"/>
            </a:endParaRPr>
          </a:p>
        </p:txBody>
      </p:sp>
      <p:sp>
        <p:nvSpPr>
          <p:cNvPr id="130" name="Shape 37">
            <a:extLst>
              <a:ext uri="{FF2B5EF4-FFF2-40B4-BE49-F238E27FC236}">
                <a16:creationId xmlns:a16="http://schemas.microsoft.com/office/drawing/2014/main" id="{2C4C8CC9-853B-F0F8-7B71-FD0701874996}"/>
              </a:ext>
            </a:extLst>
          </p:cNvPr>
          <p:cNvSpPr/>
          <p:nvPr/>
        </p:nvSpPr>
        <p:spPr>
          <a:xfrm>
            <a:off x="7596199" y="1637791"/>
            <a:ext cx="4566775" cy="4675340"/>
          </a:xfrm>
          <a:prstGeom prst="roundRect">
            <a:avLst>
              <a:gd name="adj" fmla="val 1651"/>
            </a:avLst>
          </a:prstGeom>
          <a:solidFill>
            <a:srgbClr val="F8FAFC"/>
          </a:solidFill>
          <a:ln w="12700">
            <a:solidFill>
              <a:srgbClr val="E2E8F0"/>
            </a:solidFill>
            <a:prstDash val="solid"/>
          </a:ln>
        </p:spPr>
      </p:sp>
      <p:sp>
        <p:nvSpPr>
          <p:cNvPr id="132" name="Text 38">
            <a:extLst>
              <a:ext uri="{FF2B5EF4-FFF2-40B4-BE49-F238E27FC236}">
                <a16:creationId xmlns:a16="http://schemas.microsoft.com/office/drawing/2014/main" id="{9228ADC1-8EC6-C294-3F77-FF87845F7701}"/>
              </a:ext>
            </a:extLst>
          </p:cNvPr>
          <p:cNvSpPr/>
          <p:nvPr/>
        </p:nvSpPr>
        <p:spPr>
          <a:xfrm>
            <a:off x="7622903" y="1972492"/>
            <a:ext cx="4114800" cy="201168"/>
          </a:xfrm>
          <a:prstGeom prst="rect">
            <a:avLst/>
          </a:prstGeom>
          <a:noFill/>
          <a:ln/>
        </p:spPr>
        <p:txBody>
          <a:bodyPr wrap="square" lIns="91440" tIns="45720" rIns="91440" bIns="45720" rtlCol="0" anchor="ctr"/>
          <a:lstStyle/>
          <a:p>
            <a:pPr marL="0" indent="0">
              <a:buNone/>
            </a:pPr>
            <a:r>
              <a:rPr lang="en-US" sz="1100" b="1" kern="0" spc="60">
                <a:solidFill>
                  <a:srgbClr val="002244"/>
                </a:solidFill>
                <a:ea typeface="+mn-lt"/>
                <a:cs typeface="+mn-lt"/>
              </a:rPr>
              <a:t>CUSTODY</a:t>
            </a:r>
            <a:endParaRPr lang="en-US" sz="1100">
              <a:ea typeface="+mn-lt"/>
              <a:cs typeface="+mn-lt"/>
            </a:endParaRPr>
          </a:p>
        </p:txBody>
      </p:sp>
      <p:sp>
        <p:nvSpPr>
          <p:cNvPr id="134" name="Shape 39">
            <a:extLst>
              <a:ext uri="{FF2B5EF4-FFF2-40B4-BE49-F238E27FC236}">
                <a16:creationId xmlns:a16="http://schemas.microsoft.com/office/drawing/2014/main" id="{CBB83FCB-FB43-CD3E-EECE-DE5BADFF0435}"/>
              </a:ext>
            </a:extLst>
          </p:cNvPr>
          <p:cNvSpPr/>
          <p:nvPr/>
        </p:nvSpPr>
        <p:spPr>
          <a:xfrm>
            <a:off x="7739018" y="2322576"/>
            <a:ext cx="4114800" cy="13716"/>
          </a:xfrm>
          <a:prstGeom prst="rect">
            <a:avLst/>
          </a:prstGeom>
          <a:solidFill>
            <a:srgbClr val="E2E8F0"/>
          </a:solidFill>
          <a:ln w="12700">
            <a:solidFill>
              <a:srgbClr val="E2E8F0"/>
            </a:solidFill>
            <a:prstDash val="solid"/>
          </a:ln>
        </p:spPr>
      </p:sp>
      <p:sp>
        <p:nvSpPr>
          <p:cNvPr id="136" name="Shape 40">
            <a:extLst>
              <a:ext uri="{FF2B5EF4-FFF2-40B4-BE49-F238E27FC236}">
                <a16:creationId xmlns:a16="http://schemas.microsoft.com/office/drawing/2014/main" id="{5A2E8207-5022-EC6D-71CE-351687CD314B}"/>
              </a:ext>
            </a:extLst>
          </p:cNvPr>
          <p:cNvSpPr/>
          <p:nvPr/>
        </p:nvSpPr>
        <p:spPr>
          <a:xfrm>
            <a:off x="7739018" y="2333898"/>
            <a:ext cx="4158342" cy="1809060"/>
          </a:xfrm>
          <a:prstGeom prst="roundRect">
            <a:avLst>
              <a:gd name="adj" fmla="val 3906"/>
            </a:avLst>
          </a:prstGeom>
          <a:solidFill>
            <a:srgbClr val="FFFFFF"/>
          </a:solidFill>
          <a:ln w="12700">
            <a:solidFill>
              <a:srgbClr val="E2E8F0"/>
            </a:solidFill>
            <a:prstDash val="solid"/>
          </a:ln>
          <a:effectLst>
            <a:outerShdw blurRad="38100" dist="12700" dir="2700000" algn="bl" rotWithShape="0">
              <a:srgbClr val="000000">
                <a:alpha val="6000"/>
              </a:srgbClr>
            </a:outerShdw>
          </a:effectLst>
        </p:spPr>
      </p:sp>
      <p:sp>
        <p:nvSpPr>
          <p:cNvPr id="142" name="Text 43">
            <a:extLst>
              <a:ext uri="{FF2B5EF4-FFF2-40B4-BE49-F238E27FC236}">
                <a16:creationId xmlns:a16="http://schemas.microsoft.com/office/drawing/2014/main" id="{59DE0176-5025-7B45-20A8-1792CF1ADED6}"/>
              </a:ext>
            </a:extLst>
          </p:cNvPr>
          <p:cNvSpPr/>
          <p:nvPr/>
        </p:nvSpPr>
        <p:spPr>
          <a:xfrm>
            <a:off x="7856003" y="2683111"/>
            <a:ext cx="685800" cy="868680"/>
          </a:xfrm>
          <a:prstGeom prst="rect">
            <a:avLst/>
          </a:prstGeom>
          <a:noFill/>
          <a:ln/>
        </p:spPr>
        <p:txBody>
          <a:bodyPr wrap="square" lIns="91440" tIns="45720" rIns="91440" bIns="45720" rtlCol="0" anchor="ctr"/>
          <a:lstStyle/>
          <a:p>
            <a:pPr marL="0" indent="0" algn="ctr">
              <a:buNone/>
            </a:pPr>
            <a:endParaRPr lang="en-US" sz="550" b="1">
              <a:solidFill>
                <a:srgbClr val="4A3600"/>
              </a:solidFill>
              <a:latin typeface="Courier New"/>
              <a:cs typeface="Courier New"/>
            </a:endParaRPr>
          </a:p>
        </p:txBody>
      </p:sp>
      <p:sp>
        <p:nvSpPr>
          <p:cNvPr id="144" name="Text 44">
            <a:extLst>
              <a:ext uri="{FF2B5EF4-FFF2-40B4-BE49-F238E27FC236}">
                <a16:creationId xmlns:a16="http://schemas.microsoft.com/office/drawing/2014/main" id="{D30999AD-A396-35F9-6F90-05BFDE86206F}"/>
              </a:ext>
            </a:extLst>
          </p:cNvPr>
          <p:cNvSpPr/>
          <p:nvPr/>
        </p:nvSpPr>
        <p:spPr>
          <a:xfrm>
            <a:off x="9223248" y="2781228"/>
            <a:ext cx="201168" cy="256032"/>
          </a:xfrm>
          <a:prstGeom prst="rect">
            <a:avLst/>
          </a:prstGeom>
          <a:noFill/>
          <a:ln/>
        </p:spPr>
        <p:txBody>
          <a:bodyPr wrap="square" rtlCol="0" anchor="ctr"/>
          <a:lstStyle/>
          <a:p>
            <a:pPr marL="0" indent="0">
              <a:buNone/>
            </a:pPr>
            <a:r>
              <a:rPr lang="en-US" sz="950" b="1">
                <a:solidFill>
                  <a:srgbClr val="137333"/>
                </a:solidFill>
                <a:latin typeface="Calibri" pitchFamily="34" charset="0"/>
                <a:ea typeface="Calibri" pitchFamily="34" charset="-122"/>
                <a:cs typeface="Calibri" pitchFamily="34" charset="-120"/>
              </a:rPr>
              <a:t>✓</a:t>
            </a:r>
            <a:endParaRPr lang="en-US" sz="950"/>
          </a:p>
        </p:txBody>
      </p:sp>
      <p:sp>
        <p:nvSpPr>
          <p:cNvPr id="146" name="Text 45">
            <a:extLst>
              <a:ext uri="{FF2B5EF4-FFF2-40B4-BE49-F238E27FC236}">
                <a16:creationId xmlns:a16="http://schemas.microsoft.com/office/drawing/2014/main" id="{D9B39E1A-D2C2-4C47-ED97-44703896431E}"/>
              </a:ext>
            </a:extLst>
          </p:cNvPr>
          <p:cNvSpPr/>
          <p:nvPr/>
        </p:nvSpPr>
        <p:spPr>
          <a:xfrm>
            <a:off x="9424417" y="2752199"/>
            <a:ext cx="3063240" cy="256032"/>
          </a:xfrm>
          <a:prstGeom prst="rect">
            <a:avLst/>
          </a:prstGeom>
          <a:noFill/>
          <a:ln/>
        </p:spPr>
        <p:txBody>
          <a:bodyPr wrap="square" lIns="91440" tIns="45720" rIns="91440" bIns="45720" rtlCol="0" anchor="ctr"/>
          <a:lstStyle/>
          <a:p>
            <a:r>
              <a:rPr lang="en-US" sz="1200">
                <a:highlight>
                  <a:srgbClr val="FFFFFF"/>
                </a:highlight>
                <a:latin typeface="Calibri"/>
                <a:ea typeface="+mn-lt"/>
                <a:cs typeface="Calibri"/>
              </a:rPr>
              <a:t>1:1 Allocation no shared ownership </a:t>
            </a:r>
            <a:endParaRPr lang="en-US" sz="1200">
              <a:latin typeface="Calibri"/>
              <a:cs typeface="Calibri"/>
            </a:endParaRPr>
          </a:p>
        </p:txBody>
      </p:sp>
      <p:sp>
        <p:nvSpPr>
          <p:cNvPr id="148" name="Text 46">
            <a:extLst>
              <a:ext uri="{FF2B5EF4-FFF2-40B4-BE49-F238E27FC236}">
                <a16:creationId xmlns:a16="http://schemas.microsoft.com/office/drawing/2014/main" id="{32C101BB-28F8-722E-8DA4-5FE73F4CBEB1}"/>
              </a:ext>
            </a:extLst>
          </p:cNvPr>
          <p:cNvSpPr/>
          <p:nvPr/>
        </p:nvSpPr>
        <p:spPr>
          <a:xfrm>
            <a:off x="9223248" y="3222752"/>
            <a:ext cx="201168" cy="256032"/>
          </a:xfrm>
          <a:prstGeom prst="rect">
            <a:avLst/>
          </a:prstGeom>
          <a:noFill/>
          <a:ln/>
        </p:spPr>
        <p:txBody>
          <a:bodyPr wrap="square" rtlCol="0" anchor="ctr"/>
          <a:lstStyle/>
          <a:p>
            <a:pPr marL="0" indent="0">
              <a:buNone/>
            </a:pPr>
            <a:r>
              <a:rPr lang="en-US" sz="950" b="1">
                <a:solidFill>
                  <a:srgbClr val="137333"/>
                </a:solidFill>
                <a:latin typeface="Calibri" pitchFamily="34" charset="0"/>
                <a:ea typeface="Calibri" pitchFamily="34" charset="-122"/>
                <a:cs typeface="Calibri" pitchFamily="34" charset="-120"/>
              </a:rPr>
              <a:t>✓</a:t>
            </a:r>
            <a:endParaRPr lang="en-US" sz="950"/>
          </a:p>
        </p:txBody>
      </p:sp>
      <p:sp>
        <p:nvSpPr>
          <p:cNvPr id="150" name="Text 47">
            <a:extLst>
              <a:ext uri="{FF2B5EF4-FFF2-40B4-BE49-F238E27FC236}">
                <a16:creationId xmlns:a16="http://schemas.microsoft.com/office/drawing/2014/main" id="{BE3F3FCA-2B8B-D3FF-A5E6-5599AE8AD8C3}"/>
              </a:ext>
            </a:extLst>
          </p:cNvPr>
          <p:cNvSpPr/>
          <p:nvPr/>
        </p:nvSpPr>
        <p:spPr>
          <a:xfrm>
            <a:off x="9424417" y="3171952"/>
            <a:ext cx="3063240" cy="256032"/>
          </a:xfrm>
          <a:prstGeom prst="rect">
            <a:avLst/>
          </a:prstGeom>
          <a:noFill/>
          <a:ln/>
        </p:spPr>
        <p:txBody>
          <a:bodyPr wrap="square" lIns="91440" tIns="45720" rIns="91440" bIns="45720" rtlCol="0" anchor="ctr"/>
          <a:lstStyle/>
          <a:p>
            <a:r>
              <a:rPr lang="en-US" sz="1200">
                <a:ea typeface="+mn-lt"/>
                <a:cs typeface="+mn-lt"/>
              </a:rPr>
              <a:t>Quarterly physical audits</a:t>
            </a:r>
            <a:endParaRPr lang="en-US" sz="1200">
              <a:ea typeface="Calibri"/>
              <a:cs typeface="Calibri"/>
            </a:endParaRPr>
          </a:p>
        </p:txBody>
      </p:sp>
      <p:sp>
        <p:nvSpPr>
          <p:cNvPr id="152" name="Text 48">
            <a:extLst>
              <a:ext uri="{FF2B5EF4-FFF2-40B4-BE49-F238E27FC236}">
                <a16:creationId xmlns:a16="http://schemas.microsoft.com/office/drawing/2014/main" id="{A3ABE6D0-666E-D8F5-F587-E3F07598FF6A}"/>
              </a:ext>
            </a:extLst>
          </p:cNvPr>
          <p:cNvSpPr/>
          <p:nvPr/>
        </p:nvSpPr>
        <p:spPr>
          <a:xfrm>
            <a:off x="9223248" y="3584449"/>
            <a:ext cx="201168" cy="256032"/>
          </a:xfrm>
          <a:prstGeom prst="rect">
            <a:avLst/>
          </a:prstGeom>
          <a:noFill/>
          <a:ln/>
        </p:spPr>
        <p:txBody>
          <a:bodyPr wrap="square" rtlCol="0" anchor="ctr"/>
          <a:lstStyle/>
          <a:p>
            <a:pPr marL="0" indent="0">
              <a:buNone/>
            </a:pPr>
            <a:r>
              <a:rPr lang="en-US" sz="950" b="1">
                <a:solidFill>
                  <a:srgbClr val="137333"/>
                </a:solidFill>
                <a:latin typeface="Calibri" pitchFamily="34" charset="0"/>
                <a:ea typeface="Calibri" pitchFamily="34" charset="-122"/>
                <a:cs typeface="Calibri" pitchFamily="34" charset="-120"/>
              </a:rPr>
              <a:t>✓</a:t>
            </a:r>
            <a:endParaRPr lang="en-US" sz="950"/>
          </a:p>
        </p:txBody>
      </p:sp>
      <p:sp>
        <p:nvSpPr>
          <p:cNvPr id="154" name="Text 49">
            <a:extLst>
              <a:ext uri="{FF2B5EF4-FFF2-40B4-BE49-F238E27FC236}">
                <a16:creationId xmlns:a16="http://schemas.microsoft.com/office/drawing/2014/main" id="{F92A5A7F-C7E6-7120-43C1-469327BCC0D2}"/>
              </a:ext>
            </a:extLst>
          </p:cNvPr>
          <p:cNvSpPr/>
          <p:nvPr/>
        </p:nvSpPr>
        <p:spPr>
          <a:xfrm>
            <a:off x="9424417" y="3635248"/>
            <a:ext cx="3063240" cy="256032"/>
          </a:xfrm>
          <a:prstGeom prst="rect">
            <a:avLst/>
          </a:prstGeom>
          <a:noFill/>
          <a:ln/>
        </p:spPr>
        <p:txBody>
          <a:bodyPr wrap="square" lIns="91440" tIns="45720" rIns="91440" bIns="45720" rtlCol="0" anchor="ctr"/>
          <a:lstStyle/>
          <a:p>
            <a:r>
              <a:rPr lang="en-US" sz="1200">
                <a:highlight>
                  <a:srgbClr val="FFFFFF"/>
                </a:highlight>
                <a:latin typeface="Calibri"/>
                <a:ea typeface="+mn-lt"/>
                <a:cs typeface="Calibri"/>
              </a:rPr>
              <a:t>Fully insured and fully deliverable</a:t>
            </a:r>
            <a:endParaRPr lang="en-US" sz="1200">
              <a:latin typeface="Calibri"/>
              <a:ea typeface="Calibri"/>
              <a:cs typeface="Calibri"/>
            </a:endParaRPr>
          </a:p>
          <a:p>
            <a:pPr marL="0" indent="0">
              <a:buNone/>
            </a:pPr>
            <a:endParaRPr lang="en-US" sz="850" b="1">
              <a:solidFill>
                <a:srgbClr val="002244"/>
              </a:solidFill>
              <a:ea typeface="Calibri"/>
              <a:cs typeface="Calibri"/>
            </a:endParaRPr>
          </a:p>
        </p:txBody>
      </p:sp>
      <p:sp>
        <p:nvSpPr>
          <p:cNvPr id="7" name="Text 9">
            <a:extLst>
              <a:ext uri="{FF2B5EF4-FFF2-40B4-BE49-F238E27FC236}">
                <a16:creationId xmlns:a16="http://schemas.microsoft.com/office/drawing/2014/main" id="{1D331846-9712-CCC0-2FB9-1F5D6866E65C}"/>
              </a:ext>
            </a:extLst>
          </p:cNvPr>
          <p:cNvSpPr/>
          <p:nvPr/>
        </p:nvSpPr>
        <p:spPr>
          <a:xfrm>
            <a:off x="399433" y="3499538"/>
            <a:ext cx="6492240" cy="828475"/>
          </a:xfrm>
          <a:prstGeom prst="rect">
            <a:avLst/>
          </a:prstGeom>
          <a:noFill/>
          <a:ln/>
        </p:spPr>
        <p:txBody>
          <a:bodyPr wrap="square" lIns="91440" tIns="45720" rIns="91440" bIns="45720" rtlCol="0" anchor="ctr"/>
          <a:lstStyle/>
          <a:p>
            <a:r>
              <a:rPr lang="en-US" sz="1200" b="1">
                <a:solidFill>
                  <a:schemeClr val="tx2">
                    <a:lumMod val="76000"/>
                  </a:schemeClr>
                </a:solidFill>
                <a:ea typeface="+mn-lt"/>
                <a:cs typeface="+mn-lt"/>
              </a:rPr>
              <a:t>Best Execution, Every Trade</a:t>
            </a:r>
            <a:br>
              <a:rPr lang="en-US" sz="1200" b="1">
                <a:ea typeface="+mn-lt"/>
                <a:cs typeface="+mn-lt"/>
              </a:rPr>
            </a:br>
            <a:r>
              <a:rPr lang="en-US" sz="1200">
                <a:ea typeface="+mn-lt"/>
                <a:cs typeface="+mn-lt"/>
              </a:rPr>
              <a:t>12+ institutional dealers and refiners bid on every order resulting in no inventory bias and competitive spreads. Clients get institutional pricing, transparent execution, and intraday liquidity.</a:t>
            </a:r>
            <a:endParaRPr lang="en-US">
              <a:ea typeface="+mn-lt"/>
              <a:cs typeface="+mn-lt"/>
            </a:endParaRPr>
          </a:p>
        </p:txBody>
      </p:sp>
      <p:sp>
        <p:nvSpPr>
          <p:cNvPr id="29" name="Shape 18">
            <a:extLst>
              <a:ext uri="{FF2B5EF4-FFF2-40B4-BE49-F238E27FC236}">
                <a16:creationId xmlns:a16="http://schemas.microsoft.com/office/drawing/2014/main" id="{D5218F6F-AC4B-A6D8-66AE-FCD8FAF4A80F}"/>
              </a:ext>
            </a:extLst>
          </p:cNvPr>
          <p:cNvSpPr/>
          <p:nvPr/>
        </p:nvSpPr>
        <p:spPr>
          <a:xfrm>
            <a:off x="2013131" y="4360817"/>
            <a:ext cx="91731" cy="93908"/>
          </a:xfrm>
          <a:prstGeom prst="rect">
            <a:avLst/>
          </a:prstGeom>
          <a:solidFill>
            <a:srgbClr val="1A2E44"/>
          </a:solidFill>
          <a:ln w="12700">
            <a:solidFill>
              <a:srgbClr val="1A2E44"/>
            </a:solidFill>
            <a:prstDash val="solid"/>
          </a:ln>
        </p:spPr>
      </p:sp>
      <p:sp>
        <p:nvSpPr>
          <p:cNvPr id="37" name="Shape 20">
            <a:extLst>
              <a:ext uri="{FF2B5EF4-FFF2-40B4-BE49-F238E27FC236}">
                <a16:creationId xmlns:a16="http://schemas.microsoft.com/office/drawing/2014/main" id="{504832CF-40E0-B427-691C-73ED733FB1D4}"/>
              </a:ext>
            </a:extLst>
          </p:cNvPr>
          <p:cNvSpPr/>
          <p:nvPr/>
        </p:nvSpPr>
        <p:spPr>
          <a:xfrm>
            <a:off x="177074" y="4707708"/>
            <a:ext cx="2324463" cy="1741714"/>
          </a:xfrm>
          <a:prstGeom prst="roundRect">
            <a:avLst>
              <a:gd name="adj" fmla="val 3500"/>
            </a:avLst>
          </a:prstGeom>
          <a:solidFill>
            <a:srgbClr val="F8F9FA"/>
          </a:solidFill>
          <a:ln w="10160">
            <a:solidFill>
              <a:srgbClr val="E0E0E0"/>
            </a:solidFill>
            <a:prstDash val="solid"/>
          </a:ln>
          <a:effectLst>
            <a:outerShdw blurRad="63500" dist="25400" dir="2700000" algn="bl" rotWithShape="0">
              <a:srgbClr val="000000">
                <a:alpha val="8000"/>
              </a:srgbClr>
            </a:outerShdw>
          </a:effectLst>
        </p:spPr>
      </p:sp>
      <p:sp>
        <p:nvSpPr>
          <p:cNvPr id="41" name="Text 21">
            <a:extLst>
              <a:ext uri="{FF2B5EF4-FFF2-40B4-BE49-F238E27FC236}">
                <a16:creationId xmlns:a16="http://schemas.microsoft.com/office/drawing/2014/main" id="{21AD02E1-334C-9372-19A3-980180A3A8C3}"/>
              </a:ext>
            </a:extLst>
          </p:cNvPr>
          <p:cNvSpPr/>
          <p:nvPr/>
        </p:nvSpPr>
        <p:spPr>
          <a:xfrm>
            <a:off x="306977" y="4808582"/>
            <a:ext cx="2057400" cy="256032"/>
          </a:xfrm>
          <a:prstGeom prst="rect">
            <a:avLst/>
          </a:prstGeom>
          <a:noFill/>
          <a:ln/>
        </p:spPr>
        <p:txBody>
          <a:bodyPr wrap="square" lIns="0" tIns="0" rIns="0" bIns="0" rtlCol="0" anchor="ctr"/>
          <a:lstStyle/>
          <a:p>
            <a:pPr marL="0" indent="0">
              <a:buNone/>
            </a:pPr>
            <a:r>
              <a:rPr lang="en-US" sz="1250" b="1">
                <a:solidFill>
                  <a:srgbClr val="1A2E44"/>
                </a:solidFill>
                <a:latin typeface="Calibri" pitchFamily="34" charset="0"/>
                <a:ea typeface="Calibri" pitchFamily="34" charset="-122"/>
                <a:cs typeface="Calibri" pitchFamily="34" charset="-120"/>
              </a:rPr>
              <a:t>No New Workflows</a:t>
            </a:r>
            <a:endParaRPr lang="en-US" sz="1250"/>
          </a:p>
        </p:txBody>
      </p:sp>
      <p:sp>
        <p:nvSpPr>
          <p:cNvPr id="45" name="Text 22">
            <a:extLst>
              <a:ext uri="{FF2B5EF4-FFF2-40B4-BE49-F238E27FC236}">
                <a16:creationId xmlns:a16="http://schemas.microsoft.com/office/drawing/2014/main" id="{DD3ADC2A-82D3-50D9-2740-F49CFBEB950C}"/>
              </a:ext>
            </a:extLst>
          </p:cNvPr>
          <p:cNvSpPr/>
          <p:nvPr/>
        </p:nvSpPr>
        <p:spPr>
          <a:xfrm>
            <a:off x="299720" y="5284505"/>
            <a:ext cx="2064657" cy="859246"/>
          </a:xfrm>
          <a:prstGeom prst="rect">
            <a:avLst/>
          </a:prstGeom>
          <a:noFill/>
          <a:ln/>
        </p:spPr>
        <p:txBody>
          <a:bodyPr wrap="square" lIns="0" tIns="0" rIns="0" bIns="0" rtlCol="0" anchor="ctr"/>
          <a:lstStyle/>
          <a:p>
            <a:pPr marL="0" indent="0">
              <a:buNone/>
            </a:pPr>
            <a:r>
              <a:rPr lang="en-US" sz="1050">
                <a:solidFill>
                  <a:schemeClr val="tx1">
                    <a:lumMod val="95000"/>
                    <a:lumOff val="5000"/>
                  </a:schemeClr>
                </a:solidFill>
                <a:latin typeface="Calibri"/>
                <a:ea typeface="Calibri"/>
                <a:cs typeface="Calibri"/>
              </a:rPr>
              <a:t>Place orders from your existing system. Physical metals integrate with your current billing, reporting, and fee schedule. No internal infrastructure to build, manage, or maintain.</a:t>
            </a:r>
          </a:p>
        </p:txBody>
      </p:sp>
      <p:sp>
        <p:nvSpPr>
          <p:cNvPr id="47" name="Shape 23">
            <a:extLst>
              <a:ext uri="{FF2B5EF4-FFF2-40B4-BE49-F238E27FC236}">
                <a16:creationId xmlns:a16="http://schemas.microsoft.com/office/drawing/2014/main" id="{4D1F6DE0-7819-B1A3-7F84-8BD5E812F02A}"/>
              </a:ext>
            </a:extLst>
          </p:cNvPr>
          <p:cNvSpPr/>
          <p:nvPr/>
        </p:nvSpPr>
        <p:spPr>
          <a:xfrm>
            <a:off x="2611265" y="4722222"/>
            <a:ext cx="2331720" cy="1727200"/>
          </a:xfrm>
          <a:prstGeom prst="roundRect">
            <a:avLst>
              <a:gd name="adj" fmla="val 3500"/>
            </a:avLst>
          </a:prstGeom>
          <a:solidFill>
            <a:srgbClr val="F8F9FA"/>
          </a:solidFill>
          <a:ln w="10160">
            <a:solidFill>
              <a:srgbClr val="E0E0E0"/>
            </a:solidFill>
            <a:prstDash val="solid"/>
          </a:ln>
          <a:effectLst>
            <a:outerShdw blurRad="63500" dist="25400" dir="2700000" algn="bl" rotWithShape="0">
              <a:srgbClr val="000000">
                <a:alpha val="8000"/>
              </a:srgbClr>
            </a:outerShdw>
          </a:effectLst>
        </p:spPr>
      </p:sp>
      <p:sp>
        <p:nvSpPr>
          <p:cNvPr id="49" name="Text 24">
            <a:extLst>
              <a:ext uri="{FF2B5EF4-FFF2-40B4-BE49-F238E27FC236}">
                <a16:creationId xmlns:a16="http://schemas.microsoft.com/office/drawing/2014/main" id="{70CD4B9C-5A8C-C45A-5743-C1B7E8D8AE28}"/>
              </a:ext>
            </a:extLst>
          </p:cNvPr>
          <p:cNvSpPr/>
          <p:nvPr/>
        </p:nvSpPr>
        <p:spPr>
          <a:xfrm>
            <a:off x="2748425" y="4808582"/>
            <a:ext cx="2057400" cy="256032"/>
          </a:xfrm>
          <a:prstGeom prst="rect">
            <a:avLst/>
          </a:prstGeom>
          <a:noFill/>
          <a:ln/>
        </p:spPr>
        <p:txBody>
          <a:bodyPr wrap="square" lIns="0" tIns="0" rIns="0" bIns="0" rtlCol="0" anchor="ctr"/>
          <a:lstStyle/>
          <a:p>
            <a:pPr marL="0" indent="0">
              <a:buNone/>
            </a:pPr>
            <a:r>
              <a:rPr lang="en-US" sz="1250" b="1">
                <a:solidFill>
                  <a:srgbClr val="1A2E44"/>
                </a:solidFill>
                <a:latin typeface="Calibri" pitchFamily="34" charset="0"/>
                <a:ea typeface="Calibri" pitchFamily="34" charset="-122"/>
                <a:cs typeface="Calibri" pitchFamily="34" charset="-120"/>
              </a:rPr>
              <a:t>Secure, Allocated Custody</a:t>
            </a:r>
            <a:endParaRPr lang="en-US" sz="1250"/>
          </a:p>
        </p:txBody>
      </p:sp>
      <p:sp>
        <p:nvSpPr>
          <p:cNvPr id="53" name="Text 25">
            <a:extLst>
              <a:ext uri="{FF2B5EF4-FFF2-40B4-BE49-F238E27FC236}">
                <a16:creationId xmlns:a16="http://schemas.microsoft.com/office/drawing/2014/main" id="{84565806-061A-F0C3-FE03-EC203B03E2B5}"/>
              </a:ext>
            </a:extLst>
          </p:cNvPr>
          <p:cNvSpPr/>
          <p:nvPr/>
        </p:nvSpPr>
        <p:spPr>
          <a:xfrm>
            <a:off x="2748425" y="5240962"/>
            <a:ext cx="2057400" cy="902789"/>
          </a:xfrm>
          <a:prstGeom prst="rect">
            <a:avLst/>
          </a:prstGeom>
          <a:noFill/>
          <a:ln/>
        </p:spPr>
        <p:txBody>
          <a:bodyPr wrap="square" lIns="0" tIns="0" rIns="0" bIns="0" rtlCol="0" anchor="ctr"/>
          <a:lstStyle/>
          <a:p>
            <a:r>
              <a:rPr lang="en-US" sz="1050">
                <a:solidFill>
                  <a:schemeClr val="tx1">
                    <a:lumMod val="95000"/>
                    <a:lumOff val="5000"/>
                  </a:schemeClr>
                </a:solidFill>
                <a:latin typeface="Calibri"/>
                <a:ea typeface="Calibri"/>
                <a:cs typeface="Calibri"/>
              </a:rPr>
              <a:t>Every bar and coin allocated on a 1:1 basis, physically audited, and fully insured. Full chain of integrity from execution to storage to delivery — through Brink's, Loomis, and Malca-Amit. </a:t>
            </a:r>
          </a:p>
        </p:txBody>
      </p:sp>
      <p:sp>
        <p:nvSpPr>
          <p:cNvPr id="57" name="Shape 26">
            <a:extLst>
              <a:ext uri="{FF2B5EF4-FFF2-40B4-BE49-F238E27FC236}">
                <a16:creationId xmlns:a16="http://schemas.microsoft.com/office/drawing/2014/main" id="{BCA0FBF1-38BD-D65D-A6E5-3E109BD503F7}"/>
              </a:ext>
            </a:extLst>
          </p:cNvPr>
          <p:cNvSpPr/>
          <p:nvPr/>
        </p:nvSpPr>
        <p:spPr>
          <a:xfrm>
            <a:off x="5052713" y="4714965"/>
            <a:ext cx="2302692" cy="1727200"/>
          </a:xfrm>
          <a:prstGeom prst="roundRect">
            <a:avLst>
              <a:gd name="adj" fmla="val 3500"/>
            </a:avLst>
          </a:prstGeom>
          <a:solidFill>
            <a:srgbClr val="F8F9FA"/>
          </a:solidFill>
          <a:ln w="10160">
            <a:solidFill>
              <a:srgbClr val="E0E0E0"/>
            </a:solidFill>
            <a:prstDash val="solid"/>
          </a:ln>
          <a:effectLst>
            <a:outerShdw blurRad="63500" dist="25400" dir="2700000" algn="bl" rotWithShape="0">
              <a:srgbClr val="000000">
                <a:alpha val="8000"/>
              </a:srgbClr>
            </a:outerShdw>
          </a:effectLst>
        </p:spPr>
      </p:sp>
      <p:sp>
        <p:nvSpPr>
          <p:cNvPr id="61" name="Text 27">
            <a:extLst>
              <a:ext uri="{FF2B5EF4-FFF2-40B4-BE49-F238E27FC236}">
                <a16:creationId xmlns:a16="http://schemas.microsoft.com/office/drawing/2014/main" id="{D2D71E3B-5281-5EE2-211C-BC308B856A6C}"/>
              </a:ext>
            </a:extLst>
          </p:cNvPr>
          <p:cNvSpPr/>
          <p:nvPr/>
        </p:nvSpPr>
        <p:spPr>
          <a:xfrm>
            <a:off x="5189873" y="4808582"/>
            <a:ext cx="2057400" cy="256032"/>
          </a:xfrm>
          <a:prstGeom prst="rect">
            <a:avLst/>
          </a:prstGeom>
          <a:noFill/>
          <a:ln/>
        </p:spPr>
        <p:txBody>
          <a:bodyPr wrap="square" lIns="0" tIns="0" rIns="0" bIns="0" rtlCol="0" anchor="ctr"/>
          <a:lstStyle/>
          <a:p>
            <a:pPr marL="0" indent="0">
              <a:buNone/>
            </a:pPr>
            <a:r>
              <a:rPr lang="en-US" sz="1250" b="1">
                <a:solidFill>
                  <a:srgbClr val="1A2E44"/>
                </a:solidFill>
                <a:latin typeface="Calibri" pitchFamily="34" charset="0"/>
                <a:ea typeface="Calibri" pitchFamily="34" charset="-122"/>
                <a:cs typeface="Calibri" pitchFamily="34" charset="-120"/>
              </a:rPr>
              <a:t>Product Standards</a:t>
            </a:r>
            <a:endParaRPr lang="en-US" sz="1250"/>
          </a:p>
        </p:txBody>
      </p:sp>
      <p:sp>
        <p:nvSpPr>
          <p:cNvPr id="65" name="Text 28">
            <a:extLst>
              <a:ext uri="{FF2B5EF4-FFF2-40B4-BE49-F238E27FC236}">
                <a16:creationId xmlns:a16="http://schemas.microsoft.com/office/drawing/2014/main" id="{D7B89934-9205-7C6B-2843-24F04D3C99E8}"/>
              </a:ext>
            </a:extLst>
          </p:cNvPr>
          <p:cNvSpPr/>
          <p:nvPr/>
        </p:nvSpPr>
        <p:spPr>
          <a:xfrm>
            <a:off x="5189873" y="5284505"/>
            <a:ext cx="2050143" cy="946332"/>
          </a:xfrm>
          <a:prstGeom prst="rect">
            <a:avLst/>
          </a:prstGeom>
          <a:noFill/>
          <a:ln/>
        </p:spPr>
        <p:txBody>
          <a:bodyPr wrap="square" lIns="0" tIns="0" rIns="0" bIns="0" rtlCol="0" anchor="ctr"/>
          <a:lstStyle/>
          <a:p>
            <a:pPr marL="0" indent="0">
              <a:buNone/>
            </a:pPr>
            <a:r>
              <a:rPr lang="en-US" sz="1050">
                <a:solidFill>
                  <a:schemeClr val="tx1">
                    <a:lumMod val="95000"/>
                    <a:lumOff val="5000"/>
                  </a:schemeClr>
                </a:solidFill>
                <a:latin typeface="Calibri"/>
                <a:ea typeface="Calibri"/>
                <a:cs typeface="Calibri"/>
              </a:rPr>
              <a:t>All bars manufactured by LBMA and COMEX recognized refineries, plus sovereign-issued coins. Every bar and coin hold the highest standard of recognized provenance and acceptability in global institutional markets.</a:t>
            </a:r>
          </a:p>
        </p:txBody>
      </p:sp>
      <p:sp>
        <p:nvSpPr>
          <p:cNvPr id="75" name="Text 44">
            <a:extLst>
              <a:ext uri="{FF2B5EF4-FFF2-40B4-BE49-F238E27FC236}">
                <a16:creationId xmlns:a16="http://schemas.microsoft.com/office/drawing/2014/main" id="{245D651E-16BF-BC7B-5CC9-BAFD648E0581}"/>
              </a:ext>
            </a:extLst>
          </p:cNvPr>
          <p:cNvSpPr/>
          <p:nvPr/>
        </p:nvSpPr>
        <p:spPr>
          <a:xfrm>
            <a:off x="7893595" y="4510459"/>
            <a:ext cx="2286000" cy="228600"/>
          </a:xfrm>
          <a:prstGeom prst="rect">
            <a:avLst/>
          </a:prstGeom>
          <a:noFill/>
          <a:ln/>
        </p:spPr>
        <p:txBody>
          <a:bodyPr wrap="square" lIns="0" tIns="0" rIns="0" bIns="0" rtlCol="0" anchor="ctr"/>
          <a:lstStyle/>
          <a:p>
            <a:r>
              <a:rPr lang="en-US" sz="1100" b="1" kern="0" spc="150">
                <a:solidFill>
                  <a:srgbClr val="1A2E44"/>
                </a:solidFill>
                <a:ea typeface="+mn-lt"/>
                <a:cs typeface="+mn-lt"/>
              </a:rPr>
              <a:t>VAULTING INFRASTRUCTURE</a:t>
            </a:r>
            <a:r>
              <a:rPr lang="en-US" sz="1100" kern="0" spc="150">
                <a:solidFill>
                  <a:srgbClr val="1A2E44"/>
                </a:solidFill>
                <a:ea typeface="+mn-lt"/>
                <a:cs typeface="+mn-lt"/>
              </a:rPr>
              <a:t> </a:t>
            </a:r>
            <a:endParaRPr lang="en-US" sz="1100" i="1" kern="0" spc="150">
              <a:solidFill>
                <a:srgbClr val="1A2E44"/>
              </a:solidFill>
              <a:ea typeface="+mn-lt"/>
              <a:cs typeface="+mn-lt"/>
            </a:endParaRPr>
          </a:p>
        </p:txBody>
      </p:sp>
      <p:sp>
        <p:nvSpPr>
          <p:cNvPr id="77" name="Text 45">
            <a:extLst>
              <a:ext uri="{FF2B5EF4-FFF2-40B4-BE49-F238E27FC236}">
                <a16:creationId xmlns:a16="http://schemas.microsoft.com/office/drawing/2014/main" id="{EDE7C14F-00C0-B47D-0DC3-738A2D391914}"/>
              </a:ext>
            </a:extLst>
          </p:cNvPr>
          <p:cNvSpPr/>
          <p:nvPr/>
        </p:nvSpPr>
        <p:spPr>
          <a:xfrm>
            <a:off x="10123715" y="4459659"/>
            <a:ext cx="1590040" cy="322942"/>
          </a:xfrm>
          <a:prstGeom prst="rect">
            <a:avLst/>
          </a:prstGeom>
          <a:noFill/>
          <a:ln/>
        </p:spPr>
        <p:txBody>
          <a:bodyPr wrap="square" lIns="0" tIns="0" rIns="0" bIns="0" rtlCol="0" anchor="ctr"/>
          <a:lstStyle/>
          <a:p>
            <a:pPr marL="0" indent="0">
              <a:buNone/>
            </a:pPr>
            <a:r>
              <a:rPr lang="en-US" sz="1050" i="1">
                <a:solidFill>
                  <a:srgbClr val="C49A3C"/>
                </a:solidFill>
                <a:latin typeface="Calibri"/>
                <a:ea typeface="Calibri"/>
                <a:cs typeface="Calibri"/>
              </a:rPr>
              <a:t>(Lloyd's of London Insured)</a:t>
            </a:r>
            <a:endParaRPr lang="en-US" sz="1050">
              <a:latin typeface="Calibri"/>
              <a:ea typeface="Calibri"/>
              <a:cs typeface="Calibri"/>
            </a:endParaRPr>
          </a:p>
        </p:txBody>
      </p:sp>
      <p:sp>
        <p:nvSpPr>
          <p:cNvPr id="81" name="Shape 47">
            <a:extLst>
              <a:ext uri="{FF2B5EF4-FFF2-40B4-BE49-F238E27FC236}">
                <a16:creationId xmlns:a16="http://schemas.microsoft.com/office/drawing/2014/main" id="{51DE2E07-683D-A48A-2441-767CEC112D38}"/>
              </a:ext>
            </a:extLst>
          </p:cNvPr>
          <p:cNvSpPr/>
          <p:nvPr/>
        </p:nvSpPr>
        <p:spPr>
          <a:xfrm>
            <a:off x="7777481" y="5045312"/>
            <a:ext cx="1936785" cy="957942"/>
          </a:xfrm>
          <a:prstGeom prst="roundRect">
            <a:avLst>
              <a:gd name="adj" fmla="val 4000"/>
            </a:avLst>
          </a:prstGeom>
          <a:solidFill>
            <a:srgbClr val="FFFFFF"/>
          </a:solidFill>
          <a:ln w="22860">
            <a:solidFill>
              <a:srgbClr val="1A2E44"/>
            </a:solidFill>
            <a:prstDash val="solid"/>
          </a:ln>
        </p:spPr>
      </p:sp>
      <p:sp>
        <p:nvSpPr>
          <p:cNvPr id="83" name="Text 48">
            <a:extLst>
              <a:ext uri="{FF2B5EF4-FFF2-40B4-BE49-F238E27FC236}">
                <a16:creationId xmlns:a16="http://schemas.microsoft.com/office/drawing/2014/main" id="{5EBEE96C-BE0B-85EB-CF6A-1BF6D2627A91}"/>
              </a:ext>
            </a:extLst>
          </p:cNvPr>
          <p:cNvSpPr/>
          <p:nvPr/>
        </p:nvSpPr>
        <p:spPr>
          <a:xfrm>
            <a:off x="7874582" y="5262299"/>
            <a:ext cx="1490472" cy="201168"/>
          </a:xfrm>
          <a:prstGeom prst="rect">
            <a:avLst/>
          </a:prstGeom>
          <a:noFill/>
          <a:ln/>
        </p:spPr>
        <p:txBody>
          <a:bodyPr wrap="square" lIns="0" tIns="0" rIns="0" bIns="0" rtlCol="0" anchor="ctr"/>
          <a:lstStyle/>
          <a:p>
            <a:pPr marL="0" indent="0">
              <a:buNone/>
            </a:pPr>
            <a:r>
              <a:rPr lang="en-US" sz="850" b="1" kern="0" spc="100">
                <a:solidFill>
                  <a:srgbClr val="888888"/>
                </a:solidFill>
                <a:latin typeface="Calibri" pitchFamily="34" charset="0"/>
                <a:ea typeface="Calibri" pitchFamily="34" charset="-122"/>
                <a:cs typeface="Calibri" pitchFamily="34" charset="-120"/>
              </a:rPr>
              <a:t>DOMESTIC HUBS</a:t>
            </a:r>
            <a:endParaRPr lang="en-US" sz="850"/>
          </a:p>
        </p:txBody>
      </p:sp>
      <p:sp>
        <p:nvSpPr>
          <p:cNvPr id="85" name="Text 49">
            <a:extLst>
              <a:ext uri="{FF2B5EF4-FFF2-40B4-BE49-F238E27FC236}">
                <a16:creationId xmlns:a16="http://schemas.microsoft.com/office/drawing/2014/main" id="{80BDC7D0-C086-98CB-4204-1E95451D8463}"/>
              </a:ext>
            </a:extLst>
          </p:cNvPr>
          <p:cNvSpPr/>
          <p:nvPr/>
        </p:nvSpPr>
        <p:spPr>
          <a:xfrm>
            <a:off x="7874582" y="5509186"/>
            <a:ext cx="2056529" cy="194493"/>
          </a:xfrm>
          <a:prstGeom prst="rect">
            <a:avLst/>
          </a:prstGeom>
          <a:noFill/>
          <a:ln/>
        </p:spPr>
        <p:txBody>
          <a:bodyPr wrap="square" lIns="0" tIns="0" rIns="0" bIns="0" rtlCol="0" anchor="ctr"/>
          <a:lstStyle/>
          <a:p>
            <a:pPr marL="0" indent="0">
              <a:buNone/>
            </a:pPr>
            <a:r>
              <a:rPr lang="en-US" sz="1200" b="1">
                <a:solidFill>
                  <a:srgbClr val="1A2E44"/>
                </a:solidFill>
                <a:latin typeface="Calibri"/>
                <a:ea typeface="Calibri"/>
                <a:cs typeface="Calibri"/>
              </a:rPr>
              <a:t>New York • SLC • Dallas</a:t>
            </a:r>
            <a:endParaRPr lang="en-US" sz="1200">
              <a:latin typeface="Calibri"/>
              <a:ea typeface="Calibri"/>
              <a:cs typeface="Calibri"/>
            </a:endParaRPr>
          </a:p>
        </p:txBody>
      </p:sp>
      <p:sp>
        <p:nvSpPr>
          <p:cNvPr id="87" name="Shape 50">
            <a:extLst>
              <a:ext uri="{FF2B5EF4-FFF2-40B4-BE49-F238E27FC236}">
                <a16:creationId xmlns:a16="http://schemas.microsoft.com/office/drawing/2014/main" id="{9CAAE98E-266E-BBFE-C99B-439F71143BC4}"/>
              </a:ext>
            </a:extLst>
          </p:cNvPr>
          <p:cNvSpPr/>
          <p:nvPr/>
        </p:nvSpPr>
        <p:spPr>
          <a:xfrm>
            <a:off x="9990910" y="5052569"/>
            <a:ext cx="1929529" cy="950685"/>
          </a:xfrm>
          <a:prstGeom prst="roundRect">
            <a:avLst>
              <a:gd name="adj" fmla="val 4000"/>
            </a:avLst>
          </a:prstGeom>
          <a:solidFill>
            <a:srgbClr val="FFFFFF"/>
          </a:solidFill>
          <a:ln w="22860">
            <a:solidFill>
              <a:srgbClr val="C49A3C"/>
            </a:solidFill>
            <a:prstDash val="solid"/>
          </a:ln>
        </p:spPr>
      </p:sp>
      <p:sp>
        <p:nvSpPr>
          <p:cNvPr id="89" name="Text 51">
            <a:extLst>
              <a:ext uri="{FF2B5EF4-FFF2-40B4-BE49-F238E27FC236}">
                <a16:creationId xmlns:a16="http://schemas.microsoft.com/office/drawing/2014/main" id="{2755FC0D-0453-C4A2-6D0F-1E78A27DEE86}"/>
              </a:ext>
            </a:extLst>
          </p:cNvPr>
          <p:cNvSpPr/>
          <p:nvPr/>
        </p:nvSpPr>
        <p:spPr>
          <a:xfrm>
            <a:off x="10044468" y="5226013"/>
            <a:ext cx="1490472" cy="201168"/>
          </a:xfrm>
          <a:prstGeom prst="rect">
            <a:avLst/>
          </a:prstGeom>
          <a:noFill/>
          <a:ln/>
        </p:spPr>
        <p:txBody>
          <a:bodyPr wrap="square" lIns="0" tIns="0" rIns="0" bIns="0" rtlCol="0" anchor="ctr"/>
          <a:lstStyle/>
          <a:p>
            <a:pPr marL="0" indent="0">
              <a:buNone/>
            </a:pPr>
            <a:r>
              <a:rPr lang="en-US" sz="850" b="1" kern="0" spc="100">
                <a:solidFill>
                  <a:srgbClr val="888888"/>
                </a:solidFill>
                <a:latin typeface="Calibri" pitchFamily="34" charset="0"/>
                <a:ea typeface="Calibri" pitchFamily="34" charset="-122"/>
                <a:cs typeface="Calibri" pitchFamily="34" charset="-120"/>
              </a:rPr>
              <a:t>INTERNATIONAL HUBS</a:t>
            </a:r>
            <a:endParaRPr lang="en-US" sz="850"/>
          </a:p>
        </p:txBody>
      </p:sp>
      <p:sp>
        <p:nvSpPr>
          <p:cNvPr id="91" name="Text 52">
            <a:extLst>
              <a:ext uri="{FF2B5EF4-FFF2-40B4-BE49-F238E27FC236}">
                <a16:creationId xmlns:a16="http://schemas.microsoft.com/office/drawing/2014/main" id="{4EAFB4D9-1FA4-F373-EAA6-8DAE13C85A3C}"/>
              </a:ext>
            </a:extLst>
          </p:cNvPr>
          <p:cNvSpPr/>
          <p:nvPr/>
        </p:nvSpPr>
        <p:spPr>
          <a:xfrm>
            <a:off x="10044468" y="5443870"/>
            <a:ext cx="2027500" cy="314962"/>
          </a:xfrm>
          <a:prstGeom prst="rect">
            <a:avLst/>
          </a:prstGeom>
          <a:noFill/>
          <a:ln/>
        </p:spPr>
        <p:txBody>
          <a:bodyPr wrap="square" lIns="0" tIns="0" rIns="0" bIns="0" rtlCol="0" anchor="ctr"/>
          <a:lstStyle/>
          <a:p>
            <a:pPr marL="0" indent="0">
              <a:buNone/>
            </a:pPr>
            <a:r>
              <a:rPr lang="en-US" sz="1200" b="1">
                <a:solidFill>
                  <a:srgbClr val="1A2E44"/>
                </a:solidFill>
                <a:latin typeface="Calibri"/>
                <a:ea typeface="Calibri"/>
                <a:cs typeface="Calibri"/>
              </a:rPr>
              <a:t>London • Zurich • Singapore</a:t>
            </a:r>
            <a:endParaRPr lang="en-US" sz="1200">
              <a:latin typeface="Calibri"/>
              <a:ea typeface="Calibri"/>
              <a:cs typeface="Calibri"/>
            </a:endParaRPr>
          </a:p>
        </p:txBody>
      </p:sp>
      <p:sp>
        <p:nvSpPr>
          <p:cNvPr id="93" name="Shape 39">
            <a:extLst>
              <a:ext uri="{FF2B5EF4-FFF2-40B4-BE49-F238E27FC236}">
                <a16:creationId xmlns:a16="http://schemas.microsoft.com/office/drawing/2014/main" id="{D367EA78-AC1F-9572-B9BE-112BE2613357}"/>
              </a:ext>
            </a:extLst>
          </p:cNvPr>
          <p:cNvSpPr/>
          <p:nvPr/>
        </p:nvSpPr>
        <p:spPr>
          <a:xfrm>
            <a:off x="7768046" y="4797261"/>
            <a:ext cx="4114800" cy="13716"/>
          </a:xfrm>
          <a:prstGeom prst="rect">
            <a:avLst/>
          </a:prstGeom>
          <a:solidFill>
            <a:srgbClr val="E2E8F0"/>
          </a:solidFill>
          <a:ln w="12700">
            <a:solidFill>
              <a:srgbClr val="E2E8F0"/>
            </a:solidFill>
            <a:prstDash val="solid"/>
          </a:ln>
        </p:spPr>
      </p:sp>
      <p:cxnSp>
        <p:nvCxnSpPr>
          <p:cNvPr id="95" name="Straight Arrow Connector 94">
            <a:extLst>
              <a:ext uri="{FF2B5EF4-FFF2-40B4-BE49-F238E27FC236}">
                <a16:creationId xmlns:a16="http://schemas.microsoft.com/office/drawing/2014/main" id="{7FE0F1EE-1473-115B-DCAA-C7241BBCE324}"/>
              </a:ext>
            </a:extLst>
          </p:cNvPr>
          <p:cNvCxnSpPr/>
          <p:nvPr/>
        </p:nvCxnSpPr>
        <p:spPr>
          <a:xfrm flipV="1">
            <a:off x="179916" y="1746854"/>
            <a:ext cx="5947833" cy="9978"/>
          </a:xfrm>
          <a:prstGeom prst="straightConnector1">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 name="Shape 8">
            <a:extLst>
              <a:ext uri="{FF2B5EF4-FFF2-40B4-BE49-F238E27FC236}">
                <a16:creationId xmlns:a16="http://schemas.microsoft.com/office/drawing/2014/main" id="{4E26C2C7-E654-6DB5-9371-289279BFBCE6}"/>
              </a:ext>
            </a:extLst>
          </p:cNvPr>
          <p:cNvSpPr/>
          <p:nvPr/>
        </p:nvSpPr>
        <p:spPr>
          <a:xfrm>
            <a:off x="191006" y="2725201"/>
            <a:ext cx="86070" cy="100584"/>
          </a:xfrm>
          <a:prstGeom prst="rect">
            <a:avLst/>
          </a:prstGeom>
          <a:solidFill>
            <a:srgbClr val="C5A059"/>
          </a:solidFill>
          <a:ln w="12700">
            <a:solidFill>
              <a:srgbClr val="C5A059"/>
            </a:solidFill>
            <a:prstDash val="solid"/>
          </a:ln>
        </p:spPr>
      </p:sp>
      <p:sp>
        <p:nvSpPr>
          <p:cNvPr id="9" name="Shape 8">
            <a:extLst>
              <a:ext uri="{FF2B5EF4-FFF2-40B4-BE49-F238E27FC236}">
                <a16:creationId xmlns:a16="http://schemas.microsoft.com/office/drawing/2014/main" id="{E241D743-916E-6765-46B4-747B56678066}"/>
              </a:ext>
            </a:extLst>
          </p:cNvPr>
          <p:cNvSpPr/>
          <p:nvPr/>
        </p:nvSpPr>
        <p:spPr>
          <a:xfrm>
            <a:off x="183749" y="3712172"/>
            <a:ext cx="86070" cy="100584"/>
          </a:xfrm>
          <a:prstGeom prst="rect">
            <a:avLst/>
          </a:prstGeom>
          <a:solidFill>
            <a:srgbClr val="C5A059"/>
          </a:solidFill>
          <a:ln w="12700">
            <a:solidFill>
              <a:srgbClr val="C5A059"/>
            </a:solidFill>
            <a:prstDash val="solid"/>
          </a:ln>
        </p:spPr>
      </p:sp>
      <p:cxnSp>
        <p:nvCxnSpPr>
          <p:cNvPr id="13" name="Straight Arrow Connector 12">
            <a:extLst>
              <a:ext uri="{FF2B5EF4-FFF2-40B4-BE49-F238E27FC236}">
                <a16:creationId xmlns:a16="http://schemas.microsoft.com/office/drawing/2014/main" id="{7FE0F1EE-1473-115B-DCAA-C7241BBCE324}"/>
              </a:ext>
            </a:extLst>
          </p:cNvPr>
          <p:cNvCxnSpPr/>
          <p:nvPr/>
        </p:nvCxnSpPr>
        <p:spPr>
          <a:xfrm flipV="1">
            <a:off x="150887" y="4548112"/>
            <a:ext cx="5947833" cy="31749"/>
          </a:xfrm>
          <a:prstGeom prst="straightConnector1">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21" name="Picture 20" descr="1-kilo gold bar">
            <a:extLst>
              <a:ext uri="{FF2B5EF4-FFF2-40B4-BE49-F238E27FC236}">
                <a16:creationId xmlns:a16="http://schemas.microsoft.com/office/drawing/2014/main" id="{5D5353E4-15BB-42E6-06FE-949BBBFA756C}"/>
              </a:ext>
            </a:extLst>
          </p:cNvPr>
          <p:cNvPicPr>
            <a:picLocks noChangeAspect="1"/>
          </p:cNvPicPr>
          <p:nvPr/>
        </p:nvPicPr>
        <p:blipFill>
          <a:blip r:embed="rId3"/>
          <a:stretch>
            <a:fillRect/>
          </a:stretch>
        </p:blipFill>
        <p:spPr>
          <a:xfrm>
            <a:off x="7390187" y="2503397"/>
            <a:ext cx="2145374" cy="1436916"/>
          </a:xfrm>
          <a:prstGeom prst="rect">
            <a:avLst/>
          </a:prstGeom>
        </p:spPr>
      </p:pic>
    </p:spTree>
    <p:extLst>
      <p:ext uri="{BB962C8B-B14F-4D97-AF65-F5344CB8AC3E}">
        <p14:creationId xmlns:p14="http://schemas.microsoft.com/office/powerpoint/2010/main" val="1148801603"/>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6E45029C154EF94CA1E0A7FAEA16E8B0" ma:contentTypeVersion="18" ma:contentTypeDescription="Create a new document." ma:contentTypeScope="" ma:versionID="d7a3d8c9c9df26bbddb7c59d65d431f4">
  <xsd:schema xmlns:xsd="http://www.w3.org/2001/XMLSchema" xmlns:xs="http://www.w3.org/2001/XMLSchema" xmlns:p="http://schemas.microsoft.com/office/2006/metadata/properties" xmlns:ns1="http://schemas.microsoft.com/sharepoint/v3" xmlns:ns2="446f3eb8-436c-4431-8df0-1ac9907c90ff" xmlns:ns3="819ec6db-bbd9-47da-99b9-7bc6a669f4f3" targetNamespace="http://schemas.microsoft.com/office/2006/metadata/properties" ma:root="true" ma:fieldsID="28d43b7e99a7e1c816952932b1ddbd28" ns1:_="" ns2:_="" ns3:_="">
    <xsd:import namespace="http://schemas.microsoft.com/sharepoint/v3"/>
    <xsd:import namespace="446f3eb8-436c-4431-8df0-1ac9907c90ff"/>
    <xsd:import namespace="819ec6db-bbd9-47da-99b9-7bc6a669f4f3"/>
    <xsd:element name="properties">
      <xsd:complexType>
        <xsd:sequence>
          <xsd:element name="documentManagement">
            <xsd:complexType>
              <xsd:all>
                <xsd:element ref="ns2:_dlc_DocId" minOccurs="0"/>
                <xsd:element ref="ns2:_dlc_DocIdUrl" minOccurs="0"/>
                <xsd:element ref="ns2:_dlc_DocIdPersistId" minOccurs="0"/>
                <xsd:element ref="ns3:Notes" minOccurs="0"/>
                <xsd:element ref="ns3:MediaServiceMetadata" minOccurs="0"/>
                <xsd:element ref="ns3:MediaServiceFastMetadata" minOccurs="0"/>
                <xsd:element ref="ns2:SharedWithUsers" minOccurs="0"/>
                <xsd:element ref="ns2:SharedWithDetails"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ObjectDetectorVersions" minOccurs="0"/>
                <xsd:element ref="ns3: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6f3eb8-436c-4431-8df0-1ac9907c90f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7b84639-2778-4843-a9d7-85ae4b44d125}" ma:internalName="TaxCatchAll" ma:showField="CatchAllData" ma:web="446f3eb8-436c-4431-8df0-1ac9907c90f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19ec6db-bbd9-47da-99b9-7bc6a669f4f3" elementFormDefault="qualified">
    <xsd:import namespace="http://schemas.microsoft.com/office/2006/documentManagement/types"/>
    <xsd:import namespace="http://schemas.microsoft.com/office/infopath/2007/PartnerControls"/>
    <xsd:element name="Notes" ma:index="11" nillable="true" ma:displayName="Notes" ma:format="Dropdown" ma:internalName="Notes">
      <xsd:simpleType>
        <xsd:restriction base="dms:Note">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b6316d7-9ec8-454f-b3f7-25a3d57a2bd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819ec6db-bbd9-47da-99b9-7bc6a669f4f3">
      <Terms xmlns="http://schemas.microsoft.com/office/infopath/2007/PartnerControls"/>
    </lcf76f155ced4ddcb4097134ff3c332f>
    <_ip_UnifiedCompliancePolicyUIAction xmlns="http://schemas.microsoft.com/sharepoint/v3" xsi:nil="true"/>
    <Notes xmlns="819ec6db-bbd9-47da-99b9-7bc6a669f4f3" xsi:nil="true"/>
    <_ip_UnifiedCompliancePolicyProperties xmlns="http://schemas.microsoft.com/sharepoint/v3" xsi:nil="true"/>
    <TaxCatchAll xmlns="446f3eb8-436c-4431-8df0-1ac9907c90ff" xsi:nil="true"/>
    <_dlc_DocId xmlns="446f3eb8-436c-4431-8df0-1ac9907c90ff">X7FMKWR334YC-447186425-1170377</_dlc_DocId>
    <_dlc_DocIdUrl xmlns="446f3eb8-436c-4431-8df0-1ac9907c90ff">
      <Url>https://bullioninternational.sharepoint.com/sites/Common/_layouts/15/DocIdRedir.aspx?ID=X7FMKWR334YC-447186425-1170377</Url>
      <Description>X7FMKWR334YC-447186425-1170377</Description>
    </_dlc_DocIdUrl>
  </documentManagement>
</p:properties>
</file>

<file path=customXml/itemProps1.xml><?xml version="1.0" encoding="utf-8"?>
<ds:datastoreItem xmlns:ds="http://schemas.openxmlformats.org/officeDocument/2006/customXml" ds:itemID="{81312EAD-F0E7-482C-BBE2-E03BAEA7231E}">
  <ds:schemaRefs>
    <ds:schemaRef ds:uri="http://schemas.microsoft.com/sharepoint/events"/>
  </ds:schemaRefs>
</ds:datastoreItem>
</file>

<file path=customXml/itemProps2.xml><?xml version="1.0" encoding="utf-8"?>
<ds:datastoreItem xmlns:ds="http://schemas.openxmlformats.org/officeDocument/2006/customXml" ds:itemID="{A998BC5F-C622-4619-A61F-F2F3CB8536CF}">
  <ds:schemaRefs>
    <ds:schemaRef ds:uri="446f3eb8-436c-4431-8df0-1ac9907c90ff"/>
    <ds:schemaRef ds:uri="819ec6db-bbd9-47da-99b9-7bc6a669f4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371616-1251-441B-9431-0610339B808D}">
  <ds:schemaRefs>
    <ds:schemaRef ds:uri="http://schemas.microsoft.com/sharepoint/v3/contenttype/forms"/>
  </ds:schemaRefs>
</ds:datastoreItem>
</file>

<file path=customXml/itemProps4.xml><?xml version="1.0" encoding="utf-8"?>
<ds:datastoreItem xmlns:ds="http://schemas.openxmlformats.org/officeDocument/2006/customXml" ds:itemID="{205A035F-5EFC-43BA-BC77-29834ED14184}">
  <ds:schemaRefs>
    <ds:schemaRef ds:uri="446f3eb8-436c-4431-8df0-1ac9907c90ff"/>
    <ds:schemaRef ds:uri="819ec6db-bbd9-47da-99b9-7bc6a669f4f3"/>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5</cp:revision>
  <dcterms:created xsi:type="dcterms:W3CDTF">2026-06-19T20:03:36Z</dcterms:created>
  <dcterms:modified xsi:type="dcterms:W3CDTF">2026-10-28T22:47:20Z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0x0101006E45029C154EF94CA1E0A7FAEA16E8B0</vt:lpwstr>
  </property>
  <property fmtid="{D5CDD505-2E9C-101B-9397-08002B2CF9AE}" pid="3" name="_dlc_DocIdItemGuid">
    <vt:lpwstr>a7715434-998d-4f72-aac2-34944ac86baa</vt:lpwstr>
  </property>
  <property fmtid="{D5CDD505-2E9C-101B-9397-08002B2CF9AE}" pid="4" name="MediaServiceImageTags">
    <vt:lpwstr/>
  </property>
</Properties>
</file>